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68" autoAdjust="0"/>
    <p:restoredTop sz="94660"/>
  </p:normalViewPr>
  <p:slideViewPr>
    <p:cSldViewPr snapToGrid="0">
      <p:cViewPr>
        <p:scale>
          <a:sx n="125" d="100"/>
          <a:sy n="125"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4F4B0B-41A9-4E9E-BD84-D0AF3675E2E8}" type="datetimeFigureOut">
              <a:rPr lang="en-US" smtClean="0"/>
              <a:t>10/13/2022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17046-D7E0-4029-9FD3-224618DE3214}" type="slidenum">
              <a:rPr lang="en-US" smtClean="0"/>
              <a:t>‹#›</a:t>
            </a:fld>
            <a:endParaRPr lang="en-US"/>
          </a:p>
        </p:txBody>
      </p:sp>
    </p:spTree>
    <p:extLst>
      <p:ext uri="{BB962C8B-B14F-4D97-AF65-F5344CB8AC3E}">
        <p14:creationId xmlns:p14="http://schemas.microsoft.com/office/powerpoint/2010/main" val="382413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7"/>
          <p:cNvSpPr txBox="1">
            <a:spLocks noGrp="1" noChangeArrowheads="1"/>
          </p:cNvSpPr>
          <p:nvPr/>
        </p:nvSpPr>
        <p:spPr bwMode="auto">
          <a:xfrm>
            <a:off x="3956050" y="8818563"/>
            <a:ext cx="302736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39" tIns="46470" rIns="92939" bIns="46470" anchor="b"/>
          <a:lstStyle>
            <a:lvl1pPr defTabSz="928688">
              <a:defRPr sz="1200" b="1">
                <a:solidFill>
                  <a:schemeClr val="tx1"/>
                </a:solidFill>
                <a:latin typeface="Arial" panose="020B0604020202020204" pitchFamily="34" charset="0"/>
              </a:defRPr>
            </a:lvl1pPr>
            <a:lvl2pPr marL="742950" indent="-285750" defTabSz="928688">
              <a:defRPr sz="1200" b="1">
                <a:solidFill>
                  <a:schemeClr val="tx1"/>
                </a:solidFill>
                <a:latin typeface="Arial" panose="020B0604020202020204" pitchFamily="34" charset="0"/>
              </a:defRPr>
            </a:lvl2pPr>
            <a:lvl3pPr marL="1143000" indent="-228600" defTabSz="928688">
              <a:defRPr sz="1200" b="1">
                <a:solidFill>
                  <a:schemeClr val="tx1"/>
                </a:solidFill>
                <a:latin typeface="Arial" panose="020B0604020202020204" pitchFamily="34" charset="0"/>
              </a:defRPr>
            </a:lvl3pPr>
            <a:lvl4pPr marL="1600200" indent="-228600" defTabSz="928688">
              <a:defRPr sz="1200" b="1">
                <a:solidFill>
                  <a:schemeClr val="tx1"/>
                </a:solidFill>
                <a:latin typeface="Arial" panose="020B0604020202020204" pitchFamily="34" charset="0"/>
              </a:defRPr>
            </a:lvl4pPr>
            <a:lvl5pPr marL="2057400" indent="-228600" defTabSz="928688">
              <a:defRPr sz="1200" b="1">
                <a:solidFill>
                  <a:schemeClr val="tx1"/>
                </a:solidFill>
                <a:latin typeface="Arial" panose="020B0604020202020204" pitchFamily="34" charset="0"/>
              </a:defRPr>
            </a:lvl5pPr>
            <a:lvl6pPr marL="2514600" indent="-228600" defTabSz="928688"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28688"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28688"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28688" eaLnBrk="0" fontAlgn="base" hangingPunct="0">
              <a:spcBef>
                <a:spcPct val="0"/>
              </a:spcBef>
              <a:spcAft>
                <a:spcPct val="0"/>
              </a:spcAft>
              <a:defRPr sz="1200" b="1">
                <a:solidFill>
                  <a:schemeClr val="tx1"/>
                </a:solidFill>
                <a:latin typeface="Arial" panose="020B0604020202020204" pitchFamily="34" charset="0"/>
              </a:defRPr>
            </a:lvl9pPr>
          </a:lstStyle>
          <a:p>
            <a:pPr algn="r" eaLnBrk="1" hangingPunct="1"/>
            <a:fld id="{9F6C08B5-4F9D-4865-847E-2B015BC5FE85}" type="slidenum">
              <a:rPr lang="en-US" altLang="en-US" b="0"/>
              <a:pPr algn="r" eaLnBrk="1" hangingPunct="1"/>
              <a:t>1</a:t>
            </a:fld>
            <a:endParaRPr lang="en-US" altLang="en-US" b="0" dirty="0"/>
          </a:p>
        </p:txBody>
      </p:sp>
      <p:sp>
        <p:nvSpPr>
          <p:cNvPr id="384003" name="Rectangle 2"/>
          <p:cNvSpPr>
            <a:spLocks noGrp="1" noRot="1" noChangeAspect="1" noChangeArrowheads="1" noTextEdit="1"/>
          </p:cNvSpPr>
          <p:nvPr>
            <p:ph type="sldImg"/>
          </p:nvPr>
        </p:nvSpPr>
        <p:spPr>
          <a:xfrm>
            <a:off x="685800" y="1143000"/>
            <a:ext cx="5486400" cy="3086100"/>
          </a:xfrm>
          <a:ln/>
        </p:spPr>
      </p:sp>
      <p:sp>
        <p:nvSpPr>
          <p:cNvPr id="384004" name="Rectangle 3"/>
          <p:cNvSpPr>
            <a:spLocks noGrp="1" noChangeArrowheads="1"/>
          </p:cNvSpPr>
          <p:nvPr>
            <p:ph type="body" idx="1"/>
          </p:nvPr>
        </p:nvSpPr>
        <p:spPr/>
        <p:txBody>
          <a:bodyPr/>
          <a:lstStyle/>
          <a:p>
            <a:pPr eaLnBrk="1" hangingPunct="1"/>
            <a:endParaRPr lang="en-US" altLang="en-US" dirty="0">
              <a:latin typeface="Arial" panose="020B0604020202020204" pitchFamily="34" charset="0"/>
            </a:endParaRPr>
          </a:p>
        </p:txBody>
      </p:sp>
      <p:sp>
        <p:nvSpPr>
          <p:cNvPr id="2" name="Header Placeholder 1"/>
          <p:cNvSpPr>
            <a:spLocks noGrp="1"/>
          </p:cNvSpPr>
          <p:nvPr>
            <p:ph type="hdr" sz="quarter" idx="10"/>
          </p:nvPr>
        </p:nvSpPr>
        <p:spPr/>
        <p:txBody>
          <a:bodyPr/>
          <a:lstStyle/>
          <a:p>
            <a:r>
              <a:rPr lang="en-US"/>
              <a:t>February 2015</a:t>
            </a:r>
            <a:endParaRPr lang="en-US" dirty="0"/>
          </a:p>
        </p:txBody>
      </p:sp>
    </p:spTree>
    <p:extLst>
      <p:ext uri="{BB962C8B-B14F-4D97-AF65-F5344CB8AC3E}">
        <p14:creationId xmlns:p14="http://schemas.microsoft.com/office/powerpoint/2010/main" val="143855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AD3813-A816-4090-B057-C96F9D3AC780}"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212759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AD3813-A816-4090-B057-C96F9D3AC780}"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140766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AD3813-A816-4090-B057-C96F9D3AC780}"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342589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AD3813-A816-4090-B057-C96F9D3AC780}"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283591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AD3813-A816-4090-B057-C96F9D3AC780}"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402824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AD3813-A816-4090-B057-C96F9D3AC780}"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2351487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AD3813-A816-4090-B057-C96F9D3AC780}" type="datetimeFigureOut">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1857625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AD3813-A816-4090-B057-C96F9D3AC780}" type="datetimeFigureOut">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1030865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D3813-A816-4090-B057-C96F9D3AC780}" type="datetimeFigureOut">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294864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AD3813-A816-4090-B057-C96F9D3AC780}"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1737393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AD3813-A816-4090-B057-C96F9D3AC780}"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D099C-15A8-4349-9D85-DFD75D6E944F}" type="slidenum">
              <a:rPr lang="en-US" smtClean="0"/>
              <a:t>‹#›</a:t>
            </a:fld>
            <a:endParaRPr lang="en-US"/>
          </a:p>
        </p:txBody>
      </p:sp>
    </p:spTree>
    <p:extLst>
      <p:ext uri="{BB962C8B-B14F-4D97-AF65-F5344CB8AC3E}">
        <p14:creationId xmlns:p14="http://schemas.microsoft.com/office/powerpoint/2010/main" val="364189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D3813-A816-4090-B057-C96F9D3AC780}" type="datetimeFigureOut">
              <a:rPr lang="en-US" smtClean="0"/>
              <a:t>10/13/2022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D099C-15A8-4349-9D85-DFD75D6E944F}" type="slidenum">
              <a:rPr lang="en-US" smtClean="0"/>
              <a:t>‹#›</a:t>
            </a:fld>
            <a:endParaRPr lang="en-US"/>
          </a:p>
        </p:txBody>
      </p:sp>
    </p:spTree>
    <p:extLst>
      <p:ext uri="{BB962C8B-B14F-4D97-AF65-F5344CB8AC3E}">
        <p14:creationId xmlns:p14="http://schemas.microsoft.com/office/powerpoint/2010/main" val="392995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nancy.a.springer.nancy@aol.com" TargetMode="External"/><Relationship Id="rId3" Type="http://schemas.openxmlformats.org/officeDocument/2006/relationships/image" Target="../media/image1.jpg"/><Relationship Id="rId7" Type="http://schemas.openxmlformats.org/officeDocument/2006/relationships/hyperlink" Target="http://quantico.usnachapters.net/wp-admin/bucketokinawa@yaho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quantico.usnachapters.net/wp-admin/rdreeke@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mailto:piranha25MM@hot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486072"/>
            <a:ext cx="9142445" cy="4371929"/>
          </a:xfrm>
          <a:prstGeom prst="rect">
            <a:avLst/>
          </a:prstGeom>
          <a:effectLst>
            <a:outerShdw blurRad="50800" dist="50800" dir="5400000" algn="ctr" rotWithShape="0">
              <a:srgbClr val="000000"/>
            </a:outerShdw>
            <a:reflection endPos="0" dist="50800" dir="5400000" sy="-100000" algn="bl" rotWithShape="0"/>
          </a:effectLst>
        </p:spPr>
      </p:pic>
      <p:sp>
        <p:nvSpPr>
          <p:cNvPr id="382980" name="AutoShape 3"/>
          <p:cNvSpPr>
            <a:spLocks noChangeArrowheads="1"/>
          </p:cNvSpPr>
          <p:nvPr/>
        </p:nvSpPr>
        <p:spPr bwMode="auto">
          <a:xfrm>
            <a:off x="2965453" y="660403"/>
            <a:ext cx="6284913" cy="3141663"/>
          </a:xfrm>
          <a:prstGeom prst="triangle">
            <a:avLst>
              <a:gd name="adj" fmla="val 50000"/>
            </a:avLst>
          </a:prstGeom>
          <a:noFill/>
          <a:ln w="19050">
            <a:solidFill>
              <a:srgbClr val="B2B2B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endParaRPr lang="en-US" altLang="en-US" dirty="0"/>
          </a:p>
        </p:txBody>
      </p:sp>
      <p:sp>
        <p:nvSpPr>
          <p:cNvPr id="382986" name="Rectangle 10"/>
          <p:cNvSpPr>
            <a:spLocks noGrp="1" noChangeArrowheads="1"/>
          </p:cNvSpPr>
          <p:nvPr>
            <p:ph type="body" sz="half" idx="4294967295"/>
          </p:nvPr>
        </p:nvSpPr>
        <p:spPr>
          <a:xfrm>
            <a:off x="4704363" y="891523"/>
            <a:ext cx="2833688" cy="311728"/>
          </a:xfrm>
          <a:solidFill>
            <a:schemeClr val="accent6">
              <a:lumMod val="20000"/>
              <a:lumOff val="80000"/>
            </a:schemeClr>
          </a:solidFill>
          <a:ln/>
          <a:effectLst>
            <a:prstShdw prst="shdw17" dist="17961" dir="2700000">
              <a:schemeClr val="bg1">
                <a:gamma/>
                <a:shade val="60000"/>
                <a:invGamma/>
              </a:schemeClr>
            </a:prstShdw>
          </a:effectLst>
        </p:spPr>
        <p:txBody>
          <a:bodyPr vert="horz" lIns="91434" tIns="45717" rIns="91434" bIns="45717" rtlCol="0">
            <a:noAutofit/>
          </a:bodyPr>
          <a:lstStyle/>
          <a:p>
            <a:pPr marL="0" indent="0" algn="ctr" defTabSz="912813">
              <a:spcAft>
                <a:spcPct val="0"/>
              </a:spcAft>
              <a:buNone/>
            </a:pPr>
            <a:r>
              <a:rPr lang="en-US" altLang="en-US" sz="900" b="1" dirty="0">
                <a:solidFill>
                  <a:schemeClr val="tx2"/>
                </a:solidFill>
                <a:latin typeface="Calibri" panose="020F0502020204030204" pitchFamily="34" charset="0"/>
              </a:rPr>
              <a:t>Maintain a robust, vital, healthy, active and engaged Chapter of the USNAAA.</a:t>
            </a:r>
          </a:p>
        </p:txBody>
      </p:sp>
      <p:sp>
        <p:nvSpPr>
          <p:cNvPr id="382981" name="Text Box 4"/>
          <p:cNvSpPr txBox="1">
            <a:spLocks noChangeArrowheads="1"/>
          </p:cNvSpPr>
          <p:nvPr/>
        </p:nvSpPr>
        <p:spPr bwMode="auto">
          <a:xfrm>
            <a:off x="5699125" y="600268"/>
            <a:ext cx="793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algn="ctr" eaLnBrk="1" hangingPunct="1"/>
            <a:r>
              <a:rPr lang="en-US" altLang="en-US" sz="1600" dirty="0"/>
              <a:t>Vision</a:t>
            </a:r>
          </a:p>
        </p:txBody>
      </p:sp>
      <p:sp>
        <p:nvSpPr>
          <p:cNvPr id="382982" name="Text Box 5"/>
          <p:cNvSpPr txBox="1">
            <a:spLocks noChangeArrowheads="1"/>
          </p:cNvSpPr>
          <p:nvPr/>
        </p:nvSpPr>
        <p:spPr bwMode="auto">
          <a:xfrm>
            <a:off x="5610225" y="1200750"/>
            <a:ext cx="941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algn="ctr" eaLnBrk="1" hangingPunct="1"/>
            <a:r>
              <a:rPr lang="en-US" altLang="en-US" sz="1600" dirty="0"/>
              <a:t>Mission</a:t>
            </a:r>
          </a:p>
        </p:txBody>
      </p:sp>
      <p:sp>
        <p:nvSpPr>
          <p:cNvPr id="382983" name="Text Box 6"/>
          <p:cNvSpPr txBox="1">
            <a:spLocks noChangeArrowheads="1"/>
          </p:cNvSpPr>
          <p:nvPr/>
        </p:nvSpPr>
        <p:spPr bwMode="auto">
          <a:xfrm>
            <a:off x="5621515" y="2483551"/>
            <a:ext cx="75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algn="ctr" eaLnBrk="1" hangingPunct="1"/>
            <a:r>
              <a:rPr lang="en-US" altLang="en-US" sz="1600" dirty="0"/>
              <a:t>Goals</a:t>
            </a:r>
          </a:p>
        </p:txBody>
      </p:sp>
      <p:sp>
        <p:nvSpPr>
          <p:cNvPr id="382989" name="Rectangle 26"/>
          <p:cNvSpPr>
            <a:spLocks noChangeArrowheads="1"/>
          </p:cNvSpPr>
          <p:nvPr/>
        </p:nvSpPr>
        <p:spPr bwMode="auto">
          <a:xfrm>
            <a:off x="8596395" y="3913160"/>
            <a:ext cx="1780120" cy="3130178"/>
          </a:xfrm>
          <a:prstGeom prst="rect">
            <a:avLst/>
          </a:prstGeom>
          <a:solidFill>
            <a:schemeClr val="accent1"/>
          </a:solidFill>
          <a:ln w="9525" algn="ctr">
            <a:solidFill>
              <a:schemeClr val="tx1"/>
            </a:solidFill>
            <a:miter lim="800000"/>
            <a:headEnd/>
            <a:tailEnd/>
          </a:ln>
        </p:spPr>
        <p:txBody>
          <a:bodyPr lIns="45720" tIns="91440" rIns="45720"/>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marL="119063" indent="-119063">
              <a:buFontTx/>
              <a:buChar char="•"/>
            </a:pPr>
            <a:r>
              <a:rPr lang="en-US" altLang="en-US" sz="900" b="0" dirty="0"/>
              <a:t>Maintain a position on the Board of Trustees (BoT). </a:t>
            </a:r>
          </a:p>
          <a:p>
            <a:pPr marL="119063" indent="-119063">
              <a:buFontTx/>
              <a:buChar char="•"/>
            </a:pPr>
            <a:r>
              <a:rPr lang="en-US" altLang="en-US" sz="900" b="0" dirty="0"/>
              <a:t>Establish and maintain formal contact with local USMC and USN support and command authorities.</a:t>
            </a:r>
          </a:p>
          <a:p>
            <a:pPr marL="119063" indent="-119063">
              <a:buFontTx/>
              <a:buChar char="•"/>
            </a:pPr>
            <a:r>
              <a:rPr lang="en-US" altLang="en-US" sz="900" b="0" dirty="0"/>
              <a:t>Establish a procedure to refer graduating TBS/EWS/C&amp;S students to the local alumni chapter at their next duty station.</a:t>
            </a:r>
          </a:p>
        </p:txBody>
      </p:sp>
      <p:sp>
        <p:nvSpPr>
          <p:cNvPr id="382991" name="Rectangle 28"/>
          <p:cNvSpPr>
            <a:spLocks noChangeArrowheads="1"/>
          </p:cNvSpPr>
          <p:nvPr/>
        </p:nvSpPr>
        <p:spPr bwMode="auto">
          <a:xfrm>
            <a:off x="6168942" y="3863686"/>
            <a:ext cx="2012193" cy="3125195"/>
          </a:xfrm>
          <a:prstGeom prst="rect">
            <a:avLst/>
          </a:prstGeom>
          <a:solidFill>
            <a:schemeClr val="accent1"/>
          </a:solidFill>
          <a:ln w="9525" algn="ctr">
            <a:solidFill>
              <a:schemeClr val="tx1"/>
            </a:solidFill>
            <a:miter lim="800000"/>
            <a:headEnd/>
            <a:tailEnd/>
          </a:ln>
        </p:spPr>
        <p:txBody>
          <a:bodyPr lIns="45720" tIns="91440" rIns="45720"/>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marL="119063" indent="-119063">
              <a:buFontTx/>
              <a:buChar char="•"/>
            </a:pPr>
            <a:r>
              <a:rPr lang="en-US" altLang="en-US" sz="900" b="0" dirty="0"/>
              <a:t>Establish contact with and conduct one activity that includes Blue and Gold representative(s) and local Parents Chapters.</a:t>
            </a:r>
          </a:p>
          <a:p>
            <a:pPr marL="119063" indent="-119063">
              <a:buFontTx/>
              <a:buChar char="•"/>
            </a:pPr>
            <a:r>
              <a:rPr lang="en-US" altLang="en-US" sz="900" b="0" dirty="0"/>
              <a:t>Establish an outreach program to parents of prospective Midshipmen.</a:t>
            </a:r>
          </a:p>
          <a:p>
            <a:pPr marL="119063" indent="-119063">
              <a:buFontTx/>
              <a:buChar char="•"/>
            </a:pPr>
            <a:r>
              <a:rPr lang="en-US" altLang="en-US" sz="900" b="0" dirty="0"/>
              <a:t>Support STEM activities in the Chapter area. </a:t>
            </a:r>
          </a:p>
          <a:p>
            <a:pPr marL="119063" indent="-119063">
              <a:buFontTx/>
              <a:buChar char="•"/>
            </a:pPr>
            <a:r>
              <a:rPr lang="en-US" altLang="en-US" sz="900" b="0" dirty="0"/>
              <a:t>Continue support for Quantico National Cemetery events.</a:t>
            </a:r>
          </a:p>
          <a:p>
            <a:pPr marL="119063" indent="-119063">
              <a:buFontTx/>
              <a:buChar char="•"/>
            </a:pPr>
            <a:endParaRPr lang="en-US" altLang="en-US" sz="900" b="0" dirty="0"/>
          </a:p>
          <a:p>
            <a:pPr marL="119063" indent="-119063">
              <a:buFontTx/>
              <a:buChar char="•"/>
            </a:pPr>
            <a:endParaRPr lang="en-US" altLang="en-US" sz="900" b="0" dirty="0"/>
          </a:p>
        </p:txBody>
      </p:sp>
      <p:sp>
        <p:nvSpPr>
          <p:cNvPr id="382992" name="Rectangle 29"/>
          <p:cNvSpPr>
            <a:spLocks noChangeArrowheads="1"/>
          </p:cNvSpPr>
          <p:nvPr/>
        </p:nvSpPr>
        <p:spPr bwMode="auto">
          <a:xfrm>
            <a:off x="3752990" y="3847895"/>
            <a:ext cx="1942836" cy="3260709"/>
          </a:xfrm>
          <a:prstGeom prst="rect">
            <a:avLst/>
          </a:prstGeom>
          <a:solidFill>
            <a:schemeClr val="accent1"/>
          </a:solidFill>
          <a:ln w="9525" algn="ctr">
            <a:solidFill>
              <a:schemeClr val="tx1"/>
            </a:solidFill>
            <a:miter lim="800000"/>
            <a:headEnd/>
            <a:tailEnd/>
          </a:ln>
        </p:spPr>
        <p:txBody>
          <a:bodyPr lIns="45720" tIns="91440" rIns="45720"/>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marL="119063" indent="-119063">
              <a:buFontTx/>
              <a:buChar char="•"/>
            </a:pPr>
            <a:r>
              <a:rPr lang="en-US" altLang="en-US" sz="900" b="0" dirty="0"/>
              <a:t>Continue support for Quantico National Cemetery events.</a:t>
            </a:r>
          </a:p>
          <a:p>
            <a:pPr marL="119063" indent="-119063">
              <a:buFontTx/>
              <a:buChar char="•"/>
            </a:pPr>
            <a:r>
              <a:rPr lang="en-US" altLang="en-US" sz="900" b="0" dirty="0"/>
              <a:t>Conduct an annual event that includes members and their families and prospective members.</a:t>
            </a:r>
          </a:p>
          <a:p>
            <a:pPr marL="119063" indent="-119063">
              <a:buFontTx/>
              <a:buChar char="•"/>
            </a:pPr>
            <a:r>
              <a:rPr lang="en-US" altLang="en-US" sz="900" b="0" dirty="0"/>
              <a:t>Develop a service-oriented project that involves regular member participation.</a:t>
            </a:r>
          </a:p>
          <a:p>
            <a:pPr marL="119063" indent="-119063">
              <a:buFontTx/>
              <a:buChar char="•"/>
            </a:pPr>
            <a:r>
              <a:rPr lang="en-US" altLang="en-US" sz="900" b="0" dirty="0"/>
              <a:t>Establish connections with other USNAAA Chapters and Parents Clubs in our geographic area.</a:t>
            </a:r>
          </a:p>
          <a:p>
            <a:pPr marL="119063" indent="-119063">
              <a:buFontTx/>
              <a:buChar char="•"/>
            </a:pPr>
            <a:r>
              <a:rPr lang="en-US" altLang="en-US" sz="900" b="0" dirty="0"/>
              <a:t>Establish an outreach program for widows/ widowers of USNA grads.</a:t>
            </a:r>
          </a:p>
          <a:p>
            <a:pPr>
              <a:buFontTx/>
              <a:buChar char="•"/>
            </a:pPr>
            <a:endParaRPr lang="en-US" altLang="en-US" sz="900" b="0" dirty="0"/>
          </a:p>
        </p:txBody>
      </p:sp>
      <p:sp>
        <p:nvSpPr>
          <p:cNvPr id="382993" name="Rectangle 30"/>
          <p:cNvSpPr>
            <a:spLocks noChangeArrowheads="1"/>
          </p:cNvSpPr>
          <p:nvPr/>
        </p:nvSpPr>
        <p:spPr bwMode="auto">
          <a:xfrm>
            <a:off x="1658195" y="3851909"/>
            <a:ext cx="1753497" cy="3141294"/>
          </a:xfrm>
          <a:prstGeom prst="rect">
            <a:avLst/>
          </a:prstGeom>
          <a:solidFill>
            <a:schemeClr val="accent1"/>
          </a:solidFill>
          <a:ln w="9525" algn="ctr">
            <a:solidFill>
              <a:schemeClr val="tx1"/>
            </a:solidFill>
            <a:miter lim="800000"/>
            <a:headEnd/>
            <a:tailEnd/>
          </a:ln>
        </p:spPr>
        <p:txBody>
          <a:bodyPr lIns="45720" tIns="91440" rIns="45720"/>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marL="112713" indent="-112713">
              <a:buFont typeface="Arial" panose="020B0604020202020204" pitchFamily="34" charset="0"/>
              <a:buChar char="•"/>
            </a:pPr>
            <a:r>
              <a:rPr lang="en-US" altLang="en-US" sz="900" b="0" dirty="0"/>
              <a:t>Develop an interesting and varied speaker schedule for monthly breakfast meetings.</a:t>
            </a:r>
          </a:p>
          <a:p>
            <a:pPr marL="119063" indent="-119063">
              <a:buFontTx/>
              <a:buChar char="•"/>
            </a:pPr>
            <a:r>
              <a:rPr lang="en-US" altLang="en-US" sz="900" b="0" dirty="0"/>
              <a:t>Establish a membership committee and chair.</a:t>
            </a:r>
          </a:p>
          <a:p>
            <a:pPr marL="119063" indent="-119063">
              <a:buFontTx/>
              <a:buChar char="•"/>
            </a:pPr>
            <a:r>
              <a:rPr lang="en-US" altLang="en-US" sz="900" b="0" dirty="0"/>
              <a:t>Partner with at least one other local community organization for the purpose of sponsoring a mutually beneficial activity.</a:t>
            </a:r>
          </a:p>
          <a:p>
            <a:pPr marL="119063" indent="-119063">
              <a:buFontTx/>
              <a:buChar char="•"/>
            </a:pPr>
            <a:r>
              <a:rPr lang="en-US" altLang="en-US" sz="900" b="0" dirty="0"/>
              <a:t>Generate membership participation in planning and conducting activities.</a:t>
            </a:r>
          </a:p>
          <a:p>
            <a:pPr marL="119063" indent="-119063">
              <a:buFontTx/>
              <a:buChar char="•"/>
            </a:pPr>
            <a:r>
              <a:rPr lang="en-US" altLang="en-US" sz="900" b="0" dirty="0"/>
              <a:t>Publish articles about our Chapter in Shipmate.</a:t>
            </a:r>
          </a:p>
          <a:p>
            <a:pPr marL="119063" indent="-119063">
              <a:buFontTx/>
              <a:buChar char="•"/>
            </a:pPr>
            <a:r>
              <a:rPr lang="en-US" altLang="en-US" sz="900" b="0" dirty="0"/>
              <a:t>Continue to grow the Chapter membership across assigned geographic areas.</a:t>
            </a:r>
          </a:p>
          <a:p>
            <a:pPr marL="119063" indent="-119063">
              <a:buFontTx/>
              <a:buChar char="•"/>
            </a:pPr>
            <a:r>
              <a:rPr lang="en-US" sz="900" b="0" dirty="0"/>
              <a:t>Hold a quarterly, evening social gathering in each distinct geographic area contained within Chapter coverage area.</a:t>
            </a:r>
            <a:endParaRPr lang="en-US" altLang="en-US" sz="900" b="0" dirty="0"/>
          </a:p>
          <a:p>
            <a:pPr>
              <a:buFontTx/>
              <a:buChar char="•"/>
            </a:pPr>
            <a:endParaRPr lang="en-US" altLang="en-US" sz="900" b="0" dirty="0"/>
          </a:p>
          <a:p>
            <a:pPr>
              <a:buFontTx/>
              <a:buChar char="•"/>
            </a:pPr>
            <a:endParaRPr lang="en-US" altLang="en-US" sz="900" b="0" dirty="0"/>
          </a:p>
        </p:txBody>
      </p:sp>
      <p:sp>
        <p:nvSpPr>
          <p:cNvPr id="524319" name="AutoShape 31"/>
          <p:cNvSpPr>
            <a:spLocks noChangeArrowheads="1"/>
          </p:cNvSpPr>
          <p:nvPr/>
        </p:nvSpPr>
        <p:spPr bwMode="auto">
          <a:xfrm>
            <a:off x="1620815" y="2814294"/>
            <a:ext cx="1753496" cy="913162"/>
          </a:xfrm>
          <a:prstGeom prst="roundRect">
            <a:avLst>
              <a:gd name="adj" fmla="val 16667"/>
            </a:avLst>
          </a:prstGeom>
          <a:solidFill>
            <a:srgbClr val="FFC000"/>
          </a:solidFill>
          <a:ln w="19050" algn="ctr">
            <a:solidFill>
              <a:srgbClr val="FF0000"/>
            </a:solidFill>
            <a:round/>
            <a:headEnd/>
            <a:tailEnd/>
          </a:ln>
          <a:effectLst>
            <a:outerShdw sy="50000" kx="-2453608" rotWithShape="0">
              <a:schemeClr val="bg2">
                <a:alpha val="50000"/>
              </a:schemeClr>
            </a:outerShdw>
          </a:effectLst>
        </p:spPr>
        <p:txBody>
          <a:bodyPr anchor="ct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pPr algn="ctr"/>
            <a:r>
              <a:rPr lang="en-US" altLang="en-US" sz="800" dirty="0"/>
              <a:t>To encourage and facilitate friendships and associations, mentoring and advisory relationships, and to aid members.</a:t>
            </a:r>
          </a:p>
        </p:txBody>
      </p:sp>
      <p:sp>
        <p:nvSpPr>
          <p:cNvPr id="524320" name="AutoShape 32"/>
          <p:cNvSpPr>
            <a:spLocks noChangeArrowheads="1"/>
          </p:cNvSpPr>
          <p:nvPr/>
        </p:nvSpPr>
        <p:spPr bwMode="auto">
          <a:xfrm>
            <a:off x="3819797" y="2805097"/>
            <a:ext cx="1942836" cy="922359"/>
          </a:xfrm>
          <a:prstGeom prst="roundRect">
            <a:avLst>
              <a:gd name="adj" fmla="val 16667"/>
            </a:avLst>
          </a:prstGeom>
          <a:solidFill>
            <a:srgbClr val="FFC000"/>
          </a:solidFill>
          <a:ln w="19050" algn="ctr">
            <a:solidFill>
              <a:srgbClr val="FF0000"/>
            </a:solidFill>
            <a:round/>
            <a:headEnd/>
            <a:tailEnd/>
          </a:ln>
          <a:effectLst>
            <a:outerShdw sy="50000" kx="-2453608" rotWithShape="0">
              <a:schemeClr val="bg2">
                <a:alpha val="50000"/>
              </a:schemeClr>
            </a:outerShdw>
          </a:effectLst>
        </p:spPr>
        <p:txBody>
          <a:bodyPr anchor="ctr"/>
          <a:lstStyle/>
          <a:p>
            <a:pPr algn="ctr">
              <a:defRPr/>
            </a:pPr>
            <a:r>
              <a:rPr lang="en-US" sz="800" b="1" dirty="0">
                <a:latin typeface="Arial" charset="0"/>
              </a:rPr>
              <a:t>To initiate and sponsor activities which will perpetuate the history, traditions, and memories of the Naval Academy, and </a:t>
            </a:r>
            <a:r>
              <a:rPr lang="en-US" sz="800" b="1" dirty="0">
                <a:latin typeface="Arial" panose="020B0604020202020204" pitchFamily="34" charset="0"/>
              </a:rPr>
              <a:t>bond</a:t>
            </a:r>
            <a:r>
              <a:rPr lang="en-US" sz="800" b="1" dirty="0">
                <a:latin typeface="Arial" charset="0"/>
              </a:rPr>
              <a:t> alumni together in support of the highest ideals of command, citizenship, and government.</a:t>
            </a:r>
          </a:p>
        </p:txBody>
      </p:sp>
      <p:sp>
        <p:nvSpPr>
          <p:cNvPr id="524321" name="AutoShape 33"/>
          <p:cNvSpPr>
            <a:spLocks noChangeArrowheads="1"/>
          </p:cNvSpPr>
          <p:nvPr/>
        </p:nvSpPr>
        <p:spPr bwMode="auto">
          <a:xfrm>
            <a:off x="6173936" y="2819605"/>
            <a:ext cx="2012194" cy="907851"/>
          </a:xfrm>
          <a:prstGeom prst="roundRect">
            <a:avLst>
              <a:gd name="adj" fmla="val 16667"/>
            </a:avLst>
          </a:prstGeom>
          <a:solidFill>
            <a:srgbClr val="FFC000"/>
          </a:solidFill>
          <a:ln w="19050" algn="ctr">
            <a:solidFill>
              <a:srgbClr val="FF0000"/>
            </a:solidFill>
            <a:round/>
            <a:headEnd/>
            <a:tailEnd/>
          </a:ln>
          <a:effectLst>
            <a:outerShdw sy="50000" kx="-2453608" rotWithShape="0">
              <a:schemeClr val="bg2">
                <a:alpha val="50000"/>
              </a:schemeClr>
            </a:outerShdw>
          </a:effectLst>
        </p:spPr>
        <p:txBody>
          <a:bodyPr anchor="ct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pPr algn="ctr"/>
            <a:r>
              <a:rPr lang="en-US" altLang="en-US" sz="800" dirty="0"/>
              <a:t>To seek out, inform, encourage, and assist outstanding, qualified young men and women to pursue careers as Officers in the Navy and Marine Corps, primarily, but not exclusively, commissioned through the Naval Academy.</a:t>
            </a:r>
          </a:p>
        </p:txBody>
      </p:sp>
      <p:sp>
        <p:nvSpPr>
          <p:cNvPr id="524323" name="AutoShape 35"/>
          <p:cNvSpPr>
            <a:spLocks noChangeArrowheads="1"/>
          </p:cNvSpPr>
          <p:nvPr/>
        </p:nvSpPr>
        <p:spPr bwMode="auto">
          <a:xfrm>
            <a:off x="8597433" y="2815720"/>
            <a:ext cx="1780119" cy="911736"/>
          </a:xfrm>
          <a:prstGeom prst="roundRect">
            <a:avLst>
              <a:gd name="adj" fmla="val 16667"/>
            </a:avLst>
          </a:prstGeom>
          <a:solidFill>
            <a:srgbClr val="FFC000"/>
          </a:solidFill>
          <a:ln w="19050" algn="ctr">
            <a:solidFill>
              <a:srgbClr val="FF0000"/>
            </a:solidFill>
            <a:round/>
            <a:headEnd/>
            <a:tailEnd/>
          </a:ln>
          <a:effectLst>
            <a:outerShdw sy="50000" kx="-2453608" rotWithShape="0">
              <a:schemeClr val="bg2">
                <a:alpha val="50000"/>
              </a:schemeClr>
            </a:outerShdw>
          </a:effectLst>
        </p:spPr>
        <p:txBody>
          <a:bodyPr anchor="ct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pPr algn="ctr"/>
            <a:r>
              <a:rPr lang="en-US" altLang="en-US" sz="800" dirty="0"/>
              <a:t>To communicate the message of the Naval Academy to area Alumni, especially to our newest Alumni that are starting their careers or within their initial obligation.</a:t>
            </a:r>
          </a:p>
        </p:txBody>
      </p:sp>
      <p:sp>
        <p:nvSpPr>
          <p:cNvPr id="524326" name="Rectangle 38"/>
          <p:cNvSpPr>
            <a:spLocks noChangeArrowheads="1"/>
          </p:cNvSpPr>
          <p:nvPr/>
        </p:nvSpPr>
        <p:spPr bwMode="auto">
          <a:xfrm>
            <a:off x="1519054" y="1451865"/>
            <a:ext cx="2345237" cy="909754"/>
          </a:xfrm>
          <a:prstGeom prst="rect">
            <a:avLst/>
          </a:prstGeom>
          <a:solidFill>
            <a:schemeClr val="accent4">
              <a:lumMod val="40000"/>
              <a:lumOff val="60000"/>
            </a:schemeClr>
          </a:solidFill>
          <a:ln w="9525" algn="ctr">
            <a:solidFill>
              <a:schemeClr val="accent1">
                <a:lumMod val="75000"/>
              </a:schemeClr>
            </a:solidFill>
            <a:miter lim="800000"/>
            <a:headEnd/>
            <a:tailEnd/>
          </a:ln>
          <a:effectLst>
            <a:outerShdw sy="50000" kx="-2453608" rotWithShape="0">
              <a:schemeClr val="bg2">
                <a:alpha val="50000"/>
              </a:schemeClr>
            </a:outerShdw>
          </a:effectLst>
        </p:spPr>
        <p:txBody>
          <a:bodyPr/>
          <a:lstStyle/>
          <a:p>
            <a:pPr algn="ctr"/>
            <a:r>
              <a:rPr lang="en-US" altLang="en-US" sz="900" u="sng" dirty="0">
                <a:latin typeface="Arial" panose="020B0604020202020204" pitchFamily="34" charset="0"/>
              </a:rPr>
              <a:t>USNAAA Vision</a:t>
            </a:r>
          </a:p>
          <a:p>
            <a:pPr algn="ctr"/>
            <a:r>
              <a:rPr lang="en-US" altLang="en-US" sz="900" dirty="0"/>
              <a:t>We are the primary source for the community of Naval Academy alumni, family and friends, worldwide to maintain active lifetime links and be engaged with each other and the Naval Academy and its traditions.</a:t>
            </a:r>
          </a:p>
          <a:p>
            <a:endParaRPr lang="en-US" altLang="en-US" sz="900" u="sng" dirty="0">
              <a:latin typeface="Arial" panose="020B0604020202020204" pitchFamily="34" charset="0"/>
            </a:endParaRPr>
          </a:p>
        </p:txBody>
      </p:sp>
      <p:sp>
        <p:nvSpPr>
          <p:cNvPr id="382987" name="Rectangle 11"/>
          <p:cNvSpPr>
            <a:spLocks noChangeArrowheads="1"/>
          </p:cNvSpPr>
          <p:nvPr/>
        </p:nvSpPr>
        <p:spPr bwMode="auto">
          <a:xfrm>
            <a:off x="4151316" y="1476620"/>
            <a:ext cx="3889375" cy="1019483"/>
          </a:xfrm>
          <a:prstGeom prst="rect">
            <a:avLst/>
          </a:prstGeom>
          <a:solidFill>
            <a:schemeClr val="accent6">
              <a:lumMod val="20000"/>
              <a:lumOff val="80000"/>
            </a:schemeClr>
          </a:solidFill>
          <a:ln>
            <a:solidFill>
              <a:schemeClr val="accent1"/>
            </a:solidFill>
          </a:ln>
          <a:effectLst>
            <a:prstShdw prst="shdw17" dist="17961" dir="2700000">
              <a:schemeClr val="bg1">
                <a:gamma/>
                <a:shade val="60000"/>
                <a:invGamma/>
              </a:schemeClr>
            </a:prstShdw>
          </a:effectLst>
        </p:spPr>
        <p:txBody>
          <a:bodyPr lIns="91434" tIns="45717" rIns="91434" bIns="45717"/>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algn="ctr"/>
            <a:r>
              <a:rPr lang="en-US" altLang="en-US" sz="900" b="0" dirty="0">
                <a:solidFill>
                  <a:schemeClr val="tx2"/>
                </a:solidFill>
                <a:latin typeface="Calibri" panose="020F0502020204030204" pitchFamily="34" charset="0"/>
              </a:rPr>
              <a:t>Perpetuate the friendships and associations formed by Chapter members through their common experiences and interests in the Naval Academy and the Naval Services, to promote fraternity among Naval Academy alumni, to foster the interests of our country, the Naval Service, and the Naval Academy and to initiate and sponsor activities that will bond members of all classes and all generations in a common tradition of service, citizenship, fellowship and mutual support.</a:t>
            </a:r>
            <a:endParaRPr lang="en-US" altLang="en-US" sz="900" b="0" dirty="0">
              <a:solidFill>
                <a:srgbClr val="003399"/>
              </a:solidFill>
              <a:latin typeface="Calibri" panose="020F0502020204030204" pitchFamily="34" charset="0"/>
            </a:endParaRPr>
          </a:p>
        </p:txBody>
      </p:sp>
      <p:sp>
        <p:nvSpPr>
          <p:cNvPr id="383002" name="Rectangle 26"/>
          <p:cNvSpPr>
            <a:spLocks noGrp="1" noChangeArrowheads="1"/>
          </p:cNvSpPr>
          <p:nvPr>
            <p:ph type="title"/>
          </p:nvPr>
        </p:nvSpPr>
        <p:spPr>
          <a:xfrm>
            <a:off x="2164558" y="-146314"/>
            <a:ext cx="7886700" cy="938301"/>
          </a:xfrm>
        </p:spPr>
        <p:txBody>
          <a:bodyPr>
            <a:normAutofit/>
          </a:bodyPr>
          <a:lstStyle/>
          <a:p>
            <a:pPr algn="ctr"/>
            <a:r>
              <a:rPr lang="en-US" alt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Quantico Area Chapter Vision, Mission, Objectives, and Goals</a:t>
            </a:r>
          </a:p>
        </p:txBody>
      </p:sp>
      <p:sp>
        <p:nvSpPr>
          <p:cNvPr id="3" name="Date Placeholder 2"/>
          <p:cNvSpPr>
            <a:spLocks noGrp="1"/>
          </p:cNvSpPr>
          <p:nvPr>
            <p:ph type="dt" sz="half" idx="10"/>
          </p:nvPr>
        </p:nvSpPr>
        <p:spPr>
          <a:xfrm>
            <a:off x="9575832" y="140273"/>
            <a:ext cx="1090613" cy="365125"/>
          </a:xfrm>
        </p:spPr>
        <p:txBody>
          <a:bodyPr/>
          <a:lstStyle/>
          <a:p>
            <a:r>
              <a:rPr lang="en-US" sz="1000" dirty="0"/>
              <a:t>August 2022</a:t>
            </a:r>
          </a:p>
        </p:txBody>
      </p:sp>
      <p:pic>
        <p:nvPicPr>
          <p:cNvPr id="4" name="Picture 3"/>
          <p:cNvPicPr>
            <a:picLocks noChangeAspect="1"/>
          </p:cNvPicPr>
          <p:nvPr/>
        </p:nvPicPr>
        <p:blipFill>
          <a:blip r:embed="rId4"/>
          <a:stretch>
            <a:fillRect/>
          </a:stretch>
        </p:blipFill>
        <p:spPr>
          <a:xfrm>
            <a:off x="2847081" y="474078"/>
            <a:ext cx="834890" cy="834890"/>
          </a:xfrm>
          <a:prstGeom prst="rect">
            <a:avLst/>
          </a:prstGeom>
        </p:spPr>
      </p:pic>
      <p:pic>
        <p:nvPicPr>
          <p:cNvPr id="5" name="Picture 4">
            <a:extLst>
              <a:ext uri="{FF2B5EF4-FFF2-40B4-BE49-F238E27FC236}">
                <a16:creationId xmlns:a16="http://schemas.microsoft.com/office/drawing/2014/main" id="{6B65A69D-6956-46AB-B268-5D5089998C1E}"/>
              </a:ext>
            </a:extLst>
          </p:cNvPr>
          <p:cNvPicPr>
            <a:picLocks noChangeAspect="1"/>
          </p:cNvPicPr>
          <p:nvPr/>
        </p:nvPicPr>
        <p:blipFill>
          <a:blip r:embed="rId5"/>
          <a:stretch>
            <a:fillRect/>
          </a:stretch>
        </p:blipFill>
        <p:spPr>
          <a:xfrm>
            <a:off x="1525555" y="120339"/>
            <a:ext cx="1250554" cy="1250554"/>
          </a:xfrm>
          <a:prstGeom prst="rect">
            <a:avLst/>
          </a:prstGeom>
        </p:spPr>
      </p:pic>
      <p:sp>
        <p:nvSpPr>
          <p:cNvPr id="6" name="Rectangle 37">
            <a:extLst>
              <a:ext uri="{FF2B5EF4-FFF2-40B4-BE49-F238E27FC236}">
                <a16:creationId xmlns:a16="http://schemas.microsoft.com/office/drawing/2014/main" id="{98014220-CAF5-453B-A00A-987309F57416}"/>
              </a:ext>
            </a:extLst>
          </p:cNvPr>
          <p:cNvSpPr>
            <a:spLocks noChangeArrowheads="1"/>
          </p:cNvSpPr>
          <p:nvPr/>
        </p:nvSpPr>
        <p:spPr bwMode="auto">
          <a:xfrm>
            <a:off x="8291028" y="1136346"/>
            <a:ext cx="2353780" cy="1330186"/>
          </a:xfrm>
          <a:prstGeom prst="rect">
            <a:avLst/>
          </a:prstGeom>
          <a:solidFill>
            <a:srgbClr val="99CCFF"/>
          </a:solidFill>
          <a:ln w="9525" algn="ctr">
            <a:solidFill>
              <a:schemeClr val="accent1">
                <a:lumMod val="75000"/>
              </a:schemeClr>
            </a:solidFill>
            <a:miter lim="800000"/>
            <a:headEnd/>
            <a:tailEnd/>
          </a:ln>
          <a:effectLst>
            <a:outerShdw sy="50000" kx="-2453608" rotWithShape="0">
              <a:schemeClr val="bg2">
                <a:alpha val="50000"/>
              </a:schemeClr>
            </a:outerShdw>
          </a:effectLst>
        </p:spPr>
        <p:txBody>
          <a:bodyPr/>
          <a:lstStyle>
            <a:lvl1pPr>
              <a:defRPr sz="1200" b="1">
                <a:solidFill>
                  <a:schemeClr val="tx1"/>
                </a:solidFill>
                <a:latin typeface="Arial" panose="020B0604020202020204" pitchFamily="34" charset="0"/>
              </a:defRPr>
            </a:lvl1pPr>
            <a:lvl2pPr marL="742950" indent="-285750">
              <a:defRPr sz="1200" b="1">
                <a:solidFill>
                  <a:schemeClr val="tx1"/>
                </a:solidFill>
                <a:latin typeface="Arial" panose="020B0604020202020204" pitchFamily="34" charset="0"/>
              </a:defRPr>
            </a:lvl2pPr>
            <a:lvl3pPr marL="1143000" indent="-228600">
              <a:defRPr sz="1200" b="1">
                <a:solidFill>
                  <a:schemeClr val="tx1"/>
                </a:solidFill>
                <a:latin typeface="Arial" panose="020B0604020202020204" pitchFamily="34" charset="0"/>
              </a:defRPr>
            </a:lvl3pPr>
            <a:lvl4pPr marL="1600200" indent="-228600">
              <a:defRPr sz="1200" b="1">
                <a:solidFill>
                  <a:schemeClr val="tx1"/>
                </a:solidFill>
                <a:latin typeface="Arial" panose="020B0604020202020204" pitchFamily="34" charset="0"/>
              </a:defRPr>
            </a:lvl4pPr>
            <a:lvl5pPr marL="2057400" indent="-228600">
              <a:defRPr sz="1200" b="1">
                <a:solidFill>
                  <a:schemeClr val="tx1"/>
                </a:solidFill>
                <a:latin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defRPr>
            </a:lvl9pPr>
          </a:lstStyle>
          <a:p>
            <a:pPr algn="ctr"/>
            <a:r>
              <a:rPr lang="en-US" altLang="en-US" sz="900" u="sng" dirty="0"/>
              <a:t>Chapter Contacts</a:t>
            </a:r>
            <a:r>
              <a:rPr lang="en-US" altLang="en-US" sz="900" dirty="0"/>
              <a:t>:</a:t>
            </a:r>
          </a:p>
          <a:p>
            <a:r>
              <a:rPr lang="en-US" altLang="en-US" sz="900" dirty="0">
                <a:latin typeface="Calibri" panose="020F0502020204030204" pitchFamily="34" charset="0"/>
              </a:rPr>
              <a:t>President:  Robin </a:t>
            </a:r>
            <a:r>
              <a:rPr lang="en-US" altLang="en-US" sz="900" dirty="0" err="1">
                <a:latin typeface="Calibri" panose="020F0502020204030204" pitchFamily="34" charset="0"/>
              </a:rPr>
              <a:t>Dreeke</a:t>
            </a:r>
            <a:r>
              <a:rPr lang="en-US" altLang="en-US" sz="900" dirty="0">
                <a:latin typeface="Calibri" panose="020F0502020204030204" pitchFamily="34" charset="0"/>
              </a:rPr>
              <a:t>, ’92 </a:t>
            </a:r>
          </a:p>
          <a:p>
            <a:r>
              <a:rPr lang="en-US" altLang="en-US" sz="900" dirty="0">
                <a:latin typeface="Calibri" panose="020F0502020204030204" pitchFamily="34" charset="0"/>
                <a:hlinkClick r:id="rId6"/>
              </a:rPr>
              <a:t>rdreeke@gmail.com</a:t>
            </a:r>
            <a:endParaRPr lang="en-US" altLang="en-US" sz="900" dirty="0">
              <a:latin typeface="Calibri" panose="020F0502020204030204" pitchFamily="34" charset="0"/>
            </a:endParaRPr>
          </a:p>
          <a:p>
            <a:r>
              <a:rPr lang="en-US" altLang="en-US" sz="900" dirty="0">
                <a:latin typeface="Calibri" panose="020F0502020204030204" pitchFamily="34" charset="0"/>
              </a:rPr>
              <a:t>Vice President:  George Williams, ’87 </a:t>
            </a:r>
            <a:r>
              <a:rPr lang="en-US" altLang="en-US" sz="900" dirty="0">
                <a:latin typeface="Calibri" panose="020F0502020204030204" pitchFamily="34" charset="0"/>
                <a:hlinkClick r:id="rId7"/>
              </a:rPr>
              <a:t>bucketokinawa@yahoo.com</a:t>
            </a:r>
            <a:endParaRPr lang="en-US" altLang="en-US" sz="900" dirty="0">
              <a:latin typeface="Calibri" panose="020F0502020204030204" pitchFamily="34" charset="0"/>
            </a:endParaRPr>
          </a:p>
          <a:p>
            <a:r>
              <a:rPr lang="en-US" altLang="en-US" sz="900" dirty="0">
                <a:latin typeface="Calibri" panose="020F0502020204030204" pitchFamily="34" charset="0"/>
              </a:rPr>
              <a:t>Secretary:  Nancy Springer ’87 </a:t>
            </a:r>
            <a:r>
              <a:rPr lang="en-US" altLang="en-US" sz="900" dirty="0">
                <a:latin typeface="Calibri" panose="020F0502020204030204" pitchFamily="34" charset="0"/>
                <a:hlinkClick r:id="rId8"/>
              </a:rPr>
              <a:t>nancy.a.springer.nancy@aol.com</a:t>
            </a:r>
            <a:endParaRPr lang="en-US" altLang="en-US" sz="900" dirty="0">
              <a:latin typeface="Calibri" panose="020F0502020204030204" pitchFamily="34" charset="0"/>
            </a:endParaRPr>
          </a:p>
          <a:p>
            <a:r>
              <a:rPr lang="en-US" altLang="en-US" sz="900" dirty="0">
                <a:latin typeface="Calibri" panose="020F0502020204030204" pitchFamily="34" charset="0"/>
              </a:rPr>
              <a:t>Treasurer: Ron Diefenbach ’00</a:t>
            </a:r>
          </a:p>
          <a:p>
            <a:r>
              <a:rPr lang="en-US" altLang="en-US" sz="900" dirty="0">
                <a:latin typeface="Calibri" panose="020F0502020204030204" pitchFamily="34" charset="0"/>
                <a:hlinkClick r:id="rId9"/>
              </a:rPr>
              <a:t>piranha25MM@hotmail.com</a:t>
            </a:r>
            <a:endParaRPr lang="en-US" altLang="en-US" sz="900" dirty="0">
              <a:latin typeface="Calibri" panose="020F0502020204030204" pitchFamily="34" charset="0"/>
            </a:endParaRPr>
          </a:p>
          <a:p>
            <a:endParaRPr lang="en-US" altLang="en-US" sz="900" dirty="0">
              <a:latin typeface="Calibri" panose="020F0502020204030204" pitchFamily="34" charset="0"/>
            </a:endParaRPr>
          </a:p>
        </p:txBody>
      </p:sp>
      <p:sp>
        <p:nvSpPr>
          <p:cNvPr id="7" name="Text Box 6">
            <a:extLst>
              <a:ext uri="{FF2B5EF4-FFF2-40B4-BE49-F238E27FC236}">
                <a16:creationId xmlns:a16="http://schemas.microsoft.com/office/drawing/2014/main" id="{8AFD9379-15D2-49C4-9C6A-2E63FF5080B5}"/>
              </a:ext>
            </a:extLst>
          </p:cNvPr>
          <p:cNvSpPr txBox="1">
            <a:spLocks noChangeArrowheads="1"/>
          </p:cNvSpPr>
          <p:nvPr/>
        </p:nvSpPr>
        <p:spPr bwMode="auto">
          <a:xfrm>
            <a:off x="5314629" y="3639361"/>
            <a:ext cx="1223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defRPr sz="1200" b="1">
                <a:solidFill>
                  <a:schemeClr val="tx1"/>
                </a:solidFill>
                <a:latin typeface="Arial" panose="020B0604020202020204" pitchFamily="34" charset="0"/>
              </a:defRPr>
            </a:lvl1pPr>
            <a:lvl2pPr marL="742950" indent="-285750" defTabSz="912813">
              <a:defRPr sz="1200" b="1">
                <a:solidFill>
                  <a:schemeClr val="tx1"/>
                </a:solidFill>
                <a:latin typeface="Arial" panose="020B0604020202020204" pitchFamily="34" charset="0"/>
              </a:defRPr>
            </a:lvl2pPr>
            <a:lvl3pPr marL="1143000" indent="-228600" defTabSz="912813">
              <a:defRPr sz="1200" b="1">
                <a:solidFill>
                  <a:schemeClr val="tx1"/>
                </a:solidFill>
                <a:latin typeface="Arial" panose="020B0604020202020204" pitchFamily="34" charset="0"/>
              </a:defRPr>
            </a:lvl3pPr>
            <a:lvl4pPr marL="1600200" indent="-228600" defTabSz="912813">
              <a:defRPr sz="1200" b="1">
                <a:solidFill>
                  <a:schemeClr val="tx1"/>
                </a:solidFill>
                <a:latin typeface="Arial" panose="020B0604020202020204" pitchFamily="34" charset="0"/>
              </a:defRPr>
            </a:lvl4pPr>
            <a:lvl5pPr marL="2057400" indent="-228600" defTabSz="912813">
              <a:defRPr sz="1200" b="1">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1200" b="1">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1200" b="1">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1200" b="1">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1200" b="1">
                <a:solidFill>
                  <a:schemeClr val="tx1"/>
                </a:solidFill>
                <a:latin typeface="Arial" panose="020B0604020202020204" pitchFamily="34" charset="0"/>
              </a:defRPr>
            </a:lvl9pPr>
          </a:lstStyle>
          <a:p>
            <a:pPr algn="ctr" eaLnBrk="1" hangingPunct="1"/>
            <a:r>
              <a:rPr lang="en-US" altLang="en-US" sz="1600" dirty="0">
                <a:solidFill>
                  <a:schemeClr val="bg1"/>
                </a:solidFill>
              </a:rPr>
              <a:t>Objectives</a:t>
            </a:r>
          </a:p>
        </p:txBody>
      </p:sp>
    </p:spTree>
    <p:extLst>
      <p:ext uri="{BB962C8B-B14F-4D97-AF65-F5344CB8AC3E}">
        <p14:creationId xmlns:p14="http://schemas.microsoft.com/office/powerpoint/2010/main" val="408395739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2614</TotalTime>
  <Words>570</Words>
  <Application>Microsoft Office PowerPoint</Application>
  <PresentationFormat>Widescreen</PresentationFormat>
  <Paragraphs>42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Quantico Area Chapter Vision, Mission, Objectives, and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Quantico Area Chapter Vision, Mission, Objectives, and Goals</dc:title>
  <dc:creator>Jim Gfrerer</dc:creator>
  <cp:lastModifiedBy>Tails</cp:lastModifiedBy>
  <cp:revision>16</cp:revision>
  <dcterms:created xsi:type="dcterms:W3CDTF">2016-11-04T16:15:19Z</dcterms:created>
  <dcterms:modified xsi:type="dcterms:W3CDTF">2022-10-13T12:06:49Z</dcterms:modified>
</cp:coreProperties>
</file>